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7"/>
  </p:notesMasterIdLst>
  <p:handoutMasterIdLst>
    <p:handoutMasterId r:id="rId28"/>
  </p:handoutMasterIdLst>
  <p:sldIdLst>
    <p:sldId id="306" r:id="rId5"/>
    <p:sldId id="307" r:id="rId6"/>
    <p:sldId id="343" r:id="rId7"/>
    <p:sldId id="308" r:id="rId8"/>
    <p:sldId id="334" r:id="rId9"/>
    <p:sldId id="317" r:id="rId10"/>
    <p:sldId id="309" r:id="rId11"/>
    <p:sldId id="345" r:id="rId12"/>
    <p:sldId id="346" r:id="rId13"/>
    <p:sldId id="347" r:id="rId14"/>
    <p:sldId id="344" r:id="rId15"/>
    <p:sldId id="348" r:id="rId16"/>
    <p:sldId id="350" r:id="rId17"/>
    <p:sldId id="351" r:id="rId18"/>
    <p:sldId id="349" r:id="rId19"/>
    <p:sldId id="342" r:id="rId20"/>
    <p:sldId id="353" r:id="rId21"/>
    <p:sldId id="354" r:id="rId22"/>
    <p:sldId id="355" r:id="rId23"/>
    <p:sldId id="341" r:id="rId24"/>
    <p:sldId id="333" r:id="rId25"/>
    <p:sldId id="312" r:id="rId2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39"/>
    <a:srgbClr val="B6B6B6"/>
    <a:srgbClr val="B8B8B8"/>
    <a:srgbClr val="262626"/>
    <a:srgbClr val="B1B1B1"/>
    <a:srgbClr val="B0B0B0"/>
    <a:srgbClr val="B5B5B5"/>
    <a:srgbClr val="AEAEAE"/>
    <a:srgbClr val="610027"/>
    <a:srgbClr val="340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12/04/2021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12/04/2021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937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717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0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691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2301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33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243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2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469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26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564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993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702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9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50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9729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3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42.jpg"/><Relationship Id="rId4" Type="http://schemas.openxmlformats.org/officeDocument/2006/relationships/image" Target="../media/image41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8.JP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 descr="Polmoni con virus con riempimento a tinta unita">
            <a:extLst>
              <a:ext uri="{FF2B5EF4-FFF2-40B4-BE49-F238E27FC236}">
                <a16:creationId xmlns:a16="http://schemas.microsoft.com/office/drawing/2014/main" id="{2CD394B5-450F-4862-8277-8D931B93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525" y="97346"/>
            <a:ext cx="6663308" cy="666330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>
            <a:normAutofit/>
          </a:bodyPr>
          <a:lstStyle/>
          <a:p>
            <a:pPr rtl="0"/>
            <a:r>
              <a:rPr lang="it-IT" spc="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LUNG CANCER IMAGING TOOL</a:t>
            </a:r>
            <a:endParaRPr lang="it-IT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6825" y="5850264"/>
            <a:ext cx="2830278" cy="676275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Marco Peracchi 800578</a:t>
            </a:r>
          </a:p>
          <a:p>
            <a:pPr rtl="0"/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Federico De Servi 812166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2686049"/>
            <a:ext cx="5767898" cy="67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 tool For </a:t>
            </a:r>
            <a:r>
              <a:rPr lang="en-US" sz="160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Medical Image Processing </a:t>
            </a:r>
            <a:r>
              <a:rPr lang="en-US" sz="1600" b="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and </a:t>
            </a:r>
            <a:r>
              <a:rPr lang="en-US" sz="160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Cancer Segmentation </a:t>
            </a:r>
            <a:r>
              <a:rPr lang="en-US" sz="1600" b="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on </a:t>
            </a:r>
            <a:r>
              <a:rPr lang="en-US" sz="160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Lung-CT images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9401175" y="416239"/>
            <a:ext cx="2201628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MEDICAL IMAGING</a:t>
            </a:r>
          </a:p>
          <a:p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10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1429412"/>
            <a:ext cx="10078616" cy="5292063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Titolo 2">
            <a:extLst>
              <a:ext uri="{FF2B5EF4-FFF2-40B4-BE49-F238E27FC236}">
                <a16:creationId xmlns:a16="http://schemas.microsoft.com/office/drawing/2014/main" id="{D7AA7F41-B97C-4996-B700-C8459DDB8A4A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864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3628"/>
            <a:ext cx="9144000" cy="2340864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SEGMENTATION tool</a:t>
            </a:r>
          </a:p>
        </p:txBody>
      </p:sp>
    </p:spTree>
    <p:extLst>
      <p:ext uri="{BB962C8B-B14F-4D97-AF65-F5344CB8AC3E}">
        <p14:creationId xmlns:p14="http://schemas.microsoft.com/office/powerpoint/2010/main" val="21467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1" y="2800388"/>
            <a:ext cx="6190488" cy="3346704"/>
          </a:xfrm>
        </p:spPr>
        <p:txBody>
          <a:bodyPr rtlCol="0"/>
          <a:lstStyle/>
          <a:p>
            <a:pPr rtl="0"/>
            <a:r>
              <a:rPr lang="en-US" sz="2000" dirty="0"/>
              <a:t>Segmentation works through the selection of the area of interest by the user manually. </a:t>
            </a:r>
          </a:p>
          <a:p>
            <a:pPr rtl="0"/>
            <a:r>
              <a:rPr lang="en-US" dirty="0"/>
              <a:t>Then mask is saved and used to compute quantities that are valuable for the forthcoming machine learning algorithms, like volume, sphericity etc.</a:t>
            </a:r>
            <a:endParaRPr lang="en-US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90" r="129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0B931825-227F-44F0-9D70-DF11534E0E73}"/>
              </a:ext>
            </a:extLst>
          </p:cNvPr>
          <p:cNvSpPr/>
          <p:nvPr/>
        </p:nvSpPr>
        <p:spPr>
          <a:xfrm>
            <a:off x="8927997" y="3960802"/>
            <a:ext cx="409678" cy="424125"/>
          </a:xfrm>
          <a:custGeom>
            <a:avLst/>
            <a:gdLst>
              <a:gd name="connsiteX0" fmla="*/ 25503 w 409678"/>
              <a:gd name="connsiteY0" fmla="*/ 61923 h 424125"/>
              <a:gd name="connsiteX1" fmla="*/ 22328 w 409678"/>
              <a:gd name="connsiteY1" fmla="*/ 77798 h 424125"/>
              <a:gd name="connsiteX2" fmla="*/ 15978 w 409678"/>
              <a:gd name="connsiteY2" fmla="*/ 87323 h 424125"/>
              <a:gd name="connsiteX3" fmla="*/ 12803 w 409678"/>
              <a:gd name="connsiteY3" fmla="*/ 96848 h 424125"/>
              <a:gd name="connsiteX4" fmla="*/ 9628 w 409678"/>
              <a:gd name="connsiteY4" fmla="*/ 109548 h 424125"/>
              <a:gd name="connsiteX5" fmla="*/ 6453 w 409678"/>
              <a:gd name="connsiteY5" fmla="*/ 119073 h 424125"/>
              <a:gd name="connsiteX6" fmla="*/ 103 w 409678"/>
              <a:gd name="connsiteY6" fmla="*/ 141298 h 424125"/>
              <a:gd name="connsiteX7" fmla="*/ 6453 w 409678"/>
              <a:gd name="connsiteY7" fmla="*/ 252423 h 424125"/>
              <a:gd name="connsiteX8" fmla="*/ 12803 w 409678"/>
              <a:gd name="connsiteY8" fmla="*/ 271473 h 424125"/>
              <a:gd name="connsiteX9" fmla="*/ 25503 w 409678"/>
              <a:gd name="connsiteY9" fmla="*/ 290523 h 424125"/>
              <a:gd name="connsiteX10" fmla="*/ 35028 w 409678"/>
              <a:gd name="connsiteY10" fmla="*/ 319098 h 424125"/>
              <a:gd name="connsiteX11" fmla="*/ 38203 w 409678"/>
              <a:gd name="connsiteY11" fmla="*/ 328623 h 424125"/>
              <a:gd name="connsiteX12" fmla="*/ 57253 w 409678"/>
              <a:gd name="connsiteY12" fmla="*/ 331798 h 424125"/>
              <a:gd name="connsiteX13" fmla="*/ 76303 w 409678"/>
              <a:gd name="connsiteY13" fmla="*/ 338148 h 424125"/>
              <a:gd name="connsiteX14" fmla="*/ 92178 w 409678"/>
              <a:gd name="connsiteY14" fmla="*/ 341323 h 424125"/>
              <a:gd name="connsiteX15" fmla="*/ 111228 w 409678"/>
              <a:gd name="connsiteY15" fmla="*/ 347673 h 424125"/>
              <a:gd name="connsiteX16" fmla="*/ 123928 w 409678"/>
              <a:gd name="connsiteY16" fmla="*/ 363548 h 424125"/>
              <a:gd name="connsiteX17" fmla="*/ 130278 w 409678"/>
              <a:gd name="connsiteY17" fmla="*/ 373073 h 424125"/>
              <a:gd name="connsiteX18" fmla="*/ 152503 w 409678"/>
              <a:gd name="connsiteY18" fmla="*/ 376248 h 424125"/>
              <a:gd name="connsiteX19" fmla="*/ 171553 w 409678"/>
              <a:gd name="connsiteY19" fmla="*/ 382598 h 424125"/>
              <a:gd name="connsiteX20" fmla="*/ 187428 w 409678"/>
              <a:gd name="connsiteY20" fmla="*/ 411173 h 424125"/>
              <a:gd name="connsiteX21" fmla="*/ 216003 w 409678"/>
              <a:gd name="connsiteY21" fmla="*/ 420698 h 424125"/>
              <a:gd name="connsiteX22" fmla="*/ 225528 w 409678"/>
              <a:gd name="connsiteY22" fmla="*/ 423873 h 424125"/>
              <a:gd name="connsiteX23" fmla="*/ 336653 w 409678"/>
              <a:gd name="connsiteY23" fmla="*/ 417523 h 424125"/>
              <a:gd name="connsiteX24" fmla="*/ 346178 w 409678"/>
              <a:gd name="connsiteY24" fmla="*/ 414348 h 424125"/>
              <a:gd name="connsiteX25" fmla="*/ 355703 w 409678"/>
              <a:gd name="connsiteY25" fmla="*/ 385773 h 424125"/>
              <a:gd name="connsiteX26" fmla="*/ 358878 w 409678"/>
              <a:gd name="connsiteY26" fmla="*/ 376248 h 424125"/>
              <a:gd name="connsiteX27" fmla="*/ 362053 w 409678"/>
              <a:gd name="connsiteY27" fmla="*/ 363548 h 424125"/>
              <a:gd name="connsiteX28" fmla="*/ 374753 w 409678"/>
              <a:gd name="connsiteY28" fmla="*/ 344498 h 424125"/>
              <a:gd name="connsiteX29" fmla="*/ 384278 w 409678"/>
              <a:gd name="connsiteY29" fmla="*/ 338148 h 424125"/>
              <a:gd name="connsiteX30" fmla="*/ 396978 w 409678"/>
              <a:gd name="connsiteY30" fmla="*/ 319098 h 424125"/>
              <a:gd name="connsiteX31" fmla="*/ 403328 w 409678"/>
              <a:gd name="connsiteY31" fmla="*/ 309573 h 424125"/>
              <a:gd name="connsiteX32" fmla="*/ 409678 w 409678"/>
              <a:gd name="connsiteY32" fmla="*/ 290523 h 424125"/>
              <a:gd name="connsiteX33" fmla="*/ 406503 w 409678"/>
              <a:gd name="connsiteY33" fmla="*/ 265123 h 424125"/>
              <a:gd name="connsiteX34" fmla="*/ 400153 w 409678"/>
              <a:gd name="connsiteY34" fmla="*/ 246073 h 424125"/>
              <a:gd name="connsiteX35" fmla="*/ 396978 w 409678"/>
              <a:gd name="connsiteY35" fmla="*/ 236548 h 424125"/>
              <a:gd name="connsiteX36" fmla="*/ 393803 w 409678"/>
              <a:gd name="connsiteY36" fmla="*/ 220673 h 424125"/>
              <a:gd name="connsiteX37" fmla="*/ 387453 w 409678"/>
              <a:gd name="connsiteY37" fmla="*/ 195273 h 424125"/>
              <a:gd name="connsiteX38" fmla="*/ 384278 w 409678"/>
              <a:gd name="connsiteY38" fmla="*/ 179398 h 424125"/>
              <a:gd name="connsiteX39" fmla="*/ 377928 w 409678"/>
              <a:gd name="connsiteY39" fmla="*/ 160348 h 424125"/>
              <a:gd name="connsiteX40" fmla="*/ 371578 w 409678"/>
              <a:gd name="connsiteY40" fmla="*/ 138123 h 424125"/>
              <a:gd name="connsiteX41" fmla="*/ 362053 w 409678"/>
              <a:gd name="connsiteY41" fmla="*/ 115898 h 424125"/>
              <a:gd name="connsiteX42" fmla="*/ 352528 w 409678"/>
              <a:gd name="connsiteY42" fmla="*/ 109548 h 424125"/>
              <a:gd name="connsiteX43" fmla="*/ 339828 w 409678"/>
              <a:gd name="connsiteY43" fmla="*/ 93673 h 424125"/>
              <a:gd name="connsiteX44" fmla="*/ 336653 w 409678"/>
              <a:gd name="connsiteY44" fmla="*/ 84148 h 424125"/>
              <a:gd name="connsiteX45" fmla="*/ 323953 w 409678"/>
              <a:gd name="connsiteY45" fmla="*/ 65098 h 424125"/>
              <a:gd name="connsiteX46" fmla="*/ 317603 w 409678"/>
              <a:gd name="connsiteY46" fmla="*/ 55573 h 424125"/>
              <a:gd name="connsiteX47" fmla="*/ 311253 w 409678"/>
              <a:gd name="connsiteY47" fmla="*/ 36523 h 424125"/>
              <a:gd name="connsiteX48" fmla="*/ 298553 w 409678"/>
              <a:gd name="connsiteY48" fmla="*/ 11123 h 424125"/>
              <a:gd name="connsiteX49" fmla="*/ 165203 w 409678"/>
              <a:gd name="connsiteY49" fmla="*/ 1598 h 424125"/>
              <a:gd name="connsiteX50" fmla="*/ 82653 w 409678"/>
              <a:gd name="connsiteY50" fmla="*/ 4773 h 424125"/>
              <a:gd name="connsiteX51" fmla="*/ 73128 w 409678"/>
              <a:gd name="connsiteY51" fmla="*/ 11123 h 424125"/>
              <a:gd name="connsiteX52" fmla="*/ 63603 w 409678"/>
              <a:gd name="connsiteY52" fmla="*/ 14298 h 424125"/>
              <a:gd name="connsiteX53" fmla="*/ 54078 w 409678"/>
              <a:gd name="connsiteY53" fmla="*/ 33348 h 424125"/>
              <a:gd name="connsiteX54" fmla="*/ 44553 w 409678"/>
              <a:gd name="connsiteY54" fmla="*/ 39698 h 424125"/>
              <a:gd name="connsiteX55" fmla="*/ 41378 w 409678"/>
              <a:gd name="connsiteY55" fmla="*/ 49223 h 424125"/>
              <a:gd name="connsiteX56" fmla="*/ 25503 w 409678"/>
              <a:gd name="connsiteY56" fmla="*/ 61923 h 4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09678" h="424125">
                <a:moveTo>
                  <a:pt x="25503" y="61923"/>
                </a:moveTo>
                <a:cubicBezTo>
                  <a:pt x="22328" y="66685"/>
                  <a:pt x="24223" y="72745"/>
                  <a:pt x="22328" y="77798"/>
                </a:cubicBezTo>
                <a:cubicBezTo>
                  <a:pt x="20988" y="81371"/>
                  <a:pt x="17685" y="83910"/>
                  <a:pt x="15978" y="87323"/>
                </a:cubicBezTo>
                <a:cubicBezTo>
                  <a:pt x="14481" y="90316"/>
                  <a:pt x="13722" y="93630"/>
                  <a:pt x="12803" y="96848"/>
                </a:cubicBezTo>
                <a:cubicBezTo>
                  <a:pt x="11604" y="101044"/>
                  <a:pt x="10827" y="105352"/>
                  <a:pt x="9628" y="109548"/>
                </a:cubicBezTo>
                <a:cubicBezTo>
                  <a:pt x="8709" y="112766"/>
                  <a:pt x="7372" y="115855"/>
                  <a:pt x="6453" y="119073"/>
                </a:cubicBezTo>
                <a:cubicBezTo>
                  <a:pt x="-1520" y="146980"/>
                  <a:pt x="7716" y="118460"/>
                  <a:pt x="103" y="141298"/>
                </a:cubicBezTo>
                <a:cubicBezTo>
                  <a:pt x="654" y="157842"/>
                  <a:pt x="-2476" y="219684"/>
                  <a:pt x="6453" y="252423"/>
                </a:cubicBezTo>
                <a:cubicBezTo>
                  <a:pt x="8214" y="258881"/>
                  <a:pt x="9090" y="265904"/>
                  <a:pt x="12803" y="271473"/>
                </a:cubicBezTo>
                <a:cubicBezTo>
                  <a:pt x="17036" y="277823"/>
                  <a:pt x="23090" y="283283"/>
                  <a:pt x="25503" y="290523"/>
                </a:cubicBezTo>
                <a:lnTo>
                  <a:pt x="35028" y="319098"/>
                </a:lnTo>
                <a:cubicBezTo>
                  <a:pt x="36086" y="322273"/>
                  <a:pt x="34902" y="328073"/>
                  <a:pt x="38203" y="328623"/>
                </a:cubicBezTo>
                <a:cubicBezTo>
                  <a:pt x="44553" y="329681"/>
                  <a:pt x="51008" y="330237"/>
                  <a:pt x="57253" y="331798"/>
                </a:cubicBezTo>
                <a:cubicBezTo>
                  <a:pt x="63747" y="333421"/>
                  <a:pt x="69739" y="336835"/>
                  <a:pt x="76303" y="338148"/>
                </a:cubicBezTo>
                <a:cubicBezTo>
                  <a:pt x="81595" y="339206"/>
                  <a:pt x="86972" y="339903"/>
                  <a:pt x="92178" y="341323"/>
                </a:cubicBezTo>
                <a:cubicBezTo>
                  <a:pt x="98636" y="343084"/>
                  <a:pt x="111228" y="347673"/>
                  <a:pt x="111228" y="347673"/>
                </a:cubicBezTo>
                <a:cubicBezTo>
                  <a:pt x="117409" y="366216"/>
                  <a:pt x="109567" y="349187"/>
                  <a:pt x="123928" y="363548"/>
                </a:cubicBezTo>
                <a:cubicBezTo>
                  <a:pt x="126626" y="366246"/>
                  <a:pt x="126791" y="371523"/>
                  <a:pt x="130278" y="373073"/>
                </a:cubicBezTo>
                <a:cubicBezTo>
                  <a:pt x="137117" y="376112"/>
                  <a:pt x="145095" y="375190"/>
                  <a:pt x="152503" y="376248"/>
                </a:cubicBezTo>
                <a:cubicBezTo>
                  <a:pt x="158853" y="378365"/>
                  <a:pt x="169436" y="376248"/>
                  <a:pt x="171553" y="382598"/>
                </a:cubicBezTo>
                <a:cubicBezTo>
                  <a:pt x="174349" y="390985"/>
                  <a:pt x="179240" y="408444"/>
                  <a:pt x="187428" y="411173"/>
                </a:cubicBezTo>
                <a:lnTo>
                  <a:pt x="216003" y="420698"/>
                </a:lnTo>
                <a:lnTo>
                  <a:pt x="225528" y="423873"/>
                </a:lnTo>
                <a:cubicBezTo>
                  <a:pt x="281097" y="422080"/>
                  <a:pt x="298385" y="428457"/>
                  <a:pt x="336653" y="417523"/>
                </a:cubicBezTo>
                <a:cubicBezTo>
                  <a:pt x="339871" y="416604"/>
                  <a:pt x="343003" y="415406"/>
                  <a:pt x="346178" y="414348"/>
                </a:cubicBezTo>
                <a:lnTo>
                  <a:pt x="355703" y="385773"/>
                </a:lnTo>
                <a:cubicBezTo>
                  <a:pt x="356761" y="382598"/>
                  <a:pt x="358066" y="379495"/>
                  <a:pt x="358878" y="376248"/>
                </a:cubicBezTo>
                <a:cubicBezTo>
                  <a:pt x="359936" y="372015"/>
                  <a:pt x="360102" y="367451"/>
                  <a:pt x="362053" y="363548"/>
                </a:cubicBezTo>
                <a:cubicBezTo>
                  <a:pt x="365466" y="356722"/>
                  <a:pt x="368403" y="348731"/>
                  <a:pt x="374753" y="344498"/>
                </a:cubicBezTo>
                <a:lnTo>
                  <a:pt x="384278" y="338148"/>
                </a:lnTo>
                <a:lnTo>
                  <a:pt x="396978" y="319098"/>
                </a:lnTo>
                <a:cubicBezTo>
                  <a:pt x="399095" y="315923"/>
                  <a:pt x="402121" y="313193"/>
                  <a:pt x="403328" y="309573"/>
                </a:cubicBezTo>
                <a:lnTo>
                  <a:pt x="409678" y="290523"/>
                </a:lnTo>
                <a:cubicBezTo>
                  <a:pt x="408620" y="282056"/>
                  <a:pt x="408291" y="273466"/>
                  <a:pt x="406503" y="265123"/>
                </a:cubicBezTo>
                <a:cubicBezTo>
                  <a:pt x="405101" y="258578"/>
                  <a:pt x="402270" y="252423"/>
                  <a:pt x="400153" y="246073"/>
                </a:cubicBezTo>
                <a:cubicBezTo>
                  <a:pt x="399095" y="242898"/>
                  <a:pt x="397634" y="239830"/>
                  <a:pt x="396978" y="236548"/>
                </a:cubicBezTo>
                <a:cubicBezTo>
                  <a:pt x="395920" y="231256"/>
                  <a:pt x="395016" y="225931"/>
                  <a:pt x="393803" y="220673"/>
                </a:cubicBezTo>
                <a:cubicBezTo>
                  <a:pt x="391841" y="212169"/>
                  <a:pt x="389165" y="203831"/>
                  <a:pt x="387453" y="195273"/>
                </a:cubicBezTo>
                <a:cubicBezTo>
                  <a:pt x="386395" y="189981"/>
                  <a:pt x="385698" y="184604"/>
                  <a:pt x="384278" y="179398"/>
                </a:cubicBezTo>
                <a:cubicBezTo>
                  <a:pt x="382517" y="172940"/>
                  <a:pt x="379551" y="166842"/>
                  <a:pt x="377928" y="160348"/>
                </a:cubicBezTo>
                <a:cubicBezTo>
                  <a:pt x="368002" y="120646"/>
                  <a:pt x="380688" y="170007"/>
                  <a:pt x="371578" y="138123"/>
                </a:cubicBezTo>
                <a:cubicBezTo>
                  <a:pt x="368663" y="127922"/>
                  <a:pt x="369787" y="123632"/>
                  <a:pt x="362053" y="115898"/>
                </a:cubicBezTo>
                <a:cubicBezTo>
                  <a:pt x="359355" y="113200"/>
                  <a:pt x="355703" y="111665"/>
                  <a:pt x="352528" y="109548"/>
                </a:cubicBezTo>
                <a:cubicBezTo>
                  <a:pt x="344548" y="85607"/>
                  <a:pt x="356241" y="114189"/>
                  <a:pt x="339828" y="93673"/>
                </a:cubicBezTo>
                <a:cubicBezTo>
                  <a:pt x="337737" y="91060"/>
                  <a:pt x="338278" y="87074"/>
                  <a:pt x="336653" y="84148"/>
                </a:cubicBezTo>
                <a:cubicBezTo>
                  <a:pt x="332947" y="77477"/>
                  <a:pt x="328186" y="71448"/>
                  <a:pt x="323953" y="65098"/>
                </a:cubicBezTo>
                <a:cubicBezTo>
                  <a:pt x="321836" y="61923"/>
                  <a:pt x="318810" y="59193"/>
                  <a:pt x="317603" y="55573"/>
                </a:cubicBezTo>
                <a:cubicBezTo>
                  <a:pt x="315486" y="49223"/>
                  <a:pt x="312353" y="43125"/>
                  <a:pt x="311253" y="36523"/>
                </a:cubicBezTo>
                <a:cubicBezTo>
                  <a:pt x="308455" y="19734"/>
                  <a:pt x="312839" y="17472"/>
                  <a:pt x="298553" y="11123"/>
                </a:cubicBezTo>
                <a:cubicBezTo>
                  <a:pt x="258067" y="-6871"/>
                  <a:pt x="202361" y="2630"/>
                  <a:pt x="165203" y="1598"/>
                </a:cubicBezTo>
                <a:cubicBezTo>
                  <a:pt x="137686" y="2656"/>
                  <a:pt x="110044" y="1939"/>
                  <a:pt x="82653" y="4773"/>
                </a:cubicBezTo>
                <a:cubicBezTo>
                  <a:pt x="78857" y="5166"/>
                  <a:pt x="76541" y="9416"/>
                  <a:pt x="73128" y="11123"/>
                </a:cubicBezTo>
                <a:cubicBezTo>
                  <a:pt x="70135" y="12620"/>
                  <a:pt x="66778" y="13240"/>
                  <a:pt x="63603" y="14298"/>
                </a:cubicBezTo>
                <a:cubicBezTo>
                  <a:pt x="61021" y="22045"/>
                  <a:pt x="60233" y="27193"/>
                  <a:pt x="54078" y="33348"/>
                </a:cubicBezTo>
                <a:cubicBezTo>
                  <a:pt x="51380" y="36046"/>
                  <a:pt x="47728" y="37581"/>
                  <a:pt x="44553" y="39698"/>
                </a:cubicBezTo>
                <a:cubicBezTo>
                  <a:pt x="43495" y="42873"/>
                  <a:pt x="42875" y="46230"/>
                  <a:pt x="41378" y="49223"/>
                </a:cubicBezTo>
                <a:cubicBezTo>
                  <a:pt x="37788" y="56403"/>
                  <a:pt x="28678" y="57161"/>
                  <a:pt x="25503" y="6192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 descr="Piramide con livelli con riempimento a tinta unita">
            <a:extLst>
              <a:ext uri="{FF2B5EF4-FFF2-40B4-BE49-F238E27FC236}">
                <a16:creationId xmlns:a16="http://schemas.microsoft.com/office/drawing/2014/main" id="{F75037AC-CB20-4731-B64D-30369E704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877824"/>
            <a:ext cx="914400" cy="914400"/>
          </a:xfrm>
          <a:prstGeom prst="rect">
            <a:avLst/>
          </a:prstGeom>
        </p:spPr>
      </p:pic>
      <p:sp>
        <p:nvSpPr>
          <p:cNvPr id="12" name="Titolo 2">
            <a:extLst>
              <a:ext uri="{FF2B5EF4-FFF2-40B4-BE49-F238E27FC236}">
                <a16:creationId xmlns:a16="http://schemas.microsoft.com/office/drawing/2014/main" id="{8094D17E-E390-4AA2-9854-3FA576918DA7}"/>
              </a:ext>
            </a:extLst>
          </p:cNvPr>
          <p:cNvSpPr txBox="1">
            <a:spLocks/>
          </p:cNvSpPr>
          <p:nvPr/>
        </p:nvSpPr>
        <p:spPr>
          <a:xfrm>
            <a:off x="850391" y="1324946"/>
            <a:ext cx="5245609" cy="6943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Cancer </a:t>
            </a:r>
            <a:r>
              <a:rPr lang="it-IT" b="1" dirty="0" err="1"/>
              <a:t>segmentation</a:t>
            </a:r>
            <a:endParaRPr lang="en-US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1957C2C-04A6-4D3E-B881-9F32FD51BCFB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66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13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0063" y="1449949"/>
            <a:ext cx="9848358" cy="527152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Titolo 2">
            <a:extLst>
              <a:ext uri="{FF2B5EF4-FFF2-40B4-BE49-F238E27FC236}">
                <a16:creationId xmlns:a16="http://schemas.microsoft.com/office/drawing/2014/main" id="{3DD5F4E2-063B-4BDE-93A7-C63928498A94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412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sz="2000" dirty="0"/>
              <a:t>As previously said, different features are extracted from each images: [LISTA DA INSERIRE]</a:t>
            </a:r>
          </a:p>
          <a:p>
            <a:pPr rtl="0"/>
            <a:r>
              <a:rPr lang="en-US" dirty="0"/>
              <a:t>Then, for each patients, features are sum up or average is computed </a:t>
            </a:r>
            <a:r>
              <a:rPr lang="en-US" dirty="0" err="1"/>
              <a:t>accross</a:t>
            </a:r>
            <a:r>
              <a:rPr lang="en-US" dirty="0"/>
              <a:t> the images selected by the user during segmentation</a:t>
            </a:r>
            <a:endParaRPr lang="en-US" sz="2000" dirty="0"/>
          </a:p>
          <a:p>
            <a:pPr rtl="0"/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14</a:t>
            </a:fld>
            <a:endParaRPr lang="it-IT"/>
          </a:p>
        </p:txBody>
      </p:sp>
      <p:pic>
        <p:nvPicPr>
          <p:cNvPr id="5" name="Elemento grafico 4" descr="Lavoro con riempimento a tinta unita">
            <a:extLst>
              <a:ext uri="{FF2B5EF4-FFF2-40B4-BE49-F238E27FC236}">
                <a16:creationId xmlns:a16="http://schemas.microsoft.com/office/drawing/2014/main" id="{CC902D2F-2022-4FB1-9DD7-00143A3AA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" y="895739"/>
            <a:ext cx="769781" cy="769781"/>
          </a:xfrm>
          <a:prstGeom prst="rect">
            <a:avLst/>
          </a:prstGeom>
        </p:spPr>
      </p:pic>
      <p:sp>
        <p:nvSpPr>
          <p:cNvPr id="12" name="Titolo 2">
            <a:extLst>
              <a:ext uri="{FF2B5EF4-FFF2-40B4-BE49-F238E27FC236}">
                <a16:creationId xmlns:a16="http://schemas.microsoft.com/office/drawing/2014/main" id="{DC57AA4B-640C-4F60-9259-E5315B18403E}"/>
              </a:ext>
            </a:extLst>
          </p:cNvPr>
          <p:cNvSpPr txBox="1">
            <a:spLocks/>
          </p:cNvSpPr>
          <p:nvPr/>
        </p:nvSpPr>
        <p:spPr>
          <a:xfrm>
            <a:off x="850391" y="1324946"/>
            <a:ext cx="5245609" cy="6943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Feature </a:t>
            </a:r>
            <a:r>
              <a:rPr lang="it-IT" b="1" dirty="0" err="1"/>
              <a:t>extraction</a:t>
            </a:r>
            <a:endParaRPr lang="en-US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351FE27-CB78-4D66-BF59-3E48A628C81B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58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15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7F5962E-714E-4112-B9CE-819DD4C79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10837"/>
              </p:ext>
            </p:extLst>
          </p:nvPr>
        </p:nvGraphicFramePr>
        <p:xfrm>
          <a:off x="1155052" y="2309018"/>
          <a:ext cx="9584483" cy="1628502"/>
        </p:xfrm>
        <a:graphic>
          <a:graphicData uri="http://schemas.openxmlformats.org/drawingml/2006/table">
            <a:tbl>
              <a:tblPr/>
              <a:tblGrid>
                <a:gridCol w="668927">
                  <a:extLst>
                    <a:ext uri="{9D8B030D-6E8A-4147-A177-3AD203B41FA5}">
                      <a16:colId xmlns:a16="http://schemas.microsoft.com/office/drawing/2014/main" val="1395185841"/>
                    </a:ext>
                  </a:extLst>
                </a:gridCol>
                <a:gridCol w="1243788">
                  <a:extLst>
                    <a:ext uri="{9D8B030D-6E8A-4147-A177-3AD203B41FA5}">
                      <a16:colId xmlns:a16="http://schemas.microsoft.com/office/drawing/2014/main" val="891532785"/>
                    </a:ext>
                  </a:extLst>
                </a:gridCol>
                <a:gridCol w="1160172">
                  <a:extLst>
                    <a:ext uri="{9D8B030D-6E8A-4147-A177-3AD203B41FA5}">
                      <a16:colId xmlns:a16="http://schemas.microsoft.com/office/drawing/2014/main" val="3617649469"/>
                    </a:ext>
                  </a:extLst>
                </a:gridCol>
                <a:gridCol w="1170624">
                  <a:extLst>
                    <a:ext uri="{9D8B030D-6E8A-4147-A177-3AD203B41FA5}">
                      <a16:colId xmlns:a16="http://schemas.microsoft.com/office/drawing/2014/main" val="4148696607"/>
                    </a:ext>
                  </a:extLst>
                </a:gridCol>
                <a:gridCol w="1996332">
                  <a:extLst>
                    <a:ext uri="{9D8B030D-6E8A-4147-A177-3AD203B41FA5}">
                      <a16:colId xmlns:a16="http://schemas.microsoft.com/office/drawing/2014/main" val="3697085951"/>
                    </a:ext>
                  </a:extLst>
                </a:gridCol>
                <a:gridCol w="1560832">
                  <a:extLst>
                    <a:ext uri="{9D8B030D-6E8A-4147-A177-3AD203B41FA5}">
                      <a16:colId xmlns:a16="http://schemas.microsoft.com/office/drawing/2014/main" val="2585656759"/>
                    </a:ext>
                  </a:extLst>
                </a:gridCol>
                <a:gridCol w="1783808">
                  <a:extLst>
                    <a:ext uri="{9D8B030D-6E8A-4147-A177-3AD203B41FA5}">
                      <a16:colId xmlns:a16="http://schemas.microsoft.com/office/drawing/2014/main" val="3236983777"/>
                    </a:ext>
                  </a:extLst>
                </a:gridCol>
              </a:tblGrid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sliceNum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volumes mm3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spherical_disproportions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sphericities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surfacevolume__ratios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860572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451,578331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8,218227386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4,759355675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0,028871674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34,63602415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0,018198897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648788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1140,829468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26,55687256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6,48202508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0,050297413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19,8817381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0,023278565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158853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1250,158958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24,6500499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6,682806341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0,043922817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22,76721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0,019717533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554065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722,5253296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20,47115601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5,566576167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0,052572205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19,02145822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0,028332787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359358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2,376728058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0,147397537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0,827872827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0,017114062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58,43148082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0,062016997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108184"/>
                  </a:ext>
                </a:extLst>
              </a:tr>
            </a:tbl>
          </a:graphicData>
        </a:graphic>
      </p:graphicFrame>
      <p:sp>
        <p:nvSpPr>
          <p:cNvPr id="7" name="Titolo 2">
            <a:extLst>
              <a:ext uri="{FF2B5EF4-FFF2-40B4-BE49-F238E27FC236}">
                <a16:creationId xmlns:a16="http://schemas.microsoft.com/office/drawing/2014/main" id="{3DA6F926-E8E3-4923-8263-EC50190CA4EB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306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6975"/>
            <a:ext cx="9144000" cy="2340864"/>
          </a:xfrm>
        </p:spPr>
        <p:txBody>
          <a:bodyPr rtlCol="0"/>
          <a:lstStyle/>
          <a:p>
            <a:pPr rtl="0"/>
            <a:r>
              <a:rPr lang="it-IT" dirty="0"/>
              <a:t>CLUSTERING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3314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en-US" sz="2000" dirty="0"/>
              <a:t>Exploiting the features extracted we managed to build a clustering algorithm that</a:t>
            </a:r>
            <a:r>
              <a:rPr lang="en-US" dirty="0"/>
              <a:t> grouped patients according to their characteristics.</a:t>
            </a:r>
          </a:p>
          <a:p>
            <a:pPr rtl="0"/>
            <a:r>
              <a:rPr lang="en-US" sz="2000" dirty="0"/>
              <a:t>For this purpose, </a:t>
            </a:r>
            <a:r>
              <a:rPr lang="en-US" sz="2000" dirty="0" err="1"/>
              <a:t>kmeans</a:t>
            </a:r>
            <a:r>
              <a:rPr lang="en-US" sz="2000" dirty="0"/>
              <a:t> algorithm has been implemented, and a target of 3 clusters has been set.</a:t>
            </a:r>
          </a:p>
          <a:p>
            <a:pPr rtl="0"/>
            <a:r>
              <a:rPr lang="en-US" dirty="0"/>
              <a:t>Moreover, a Support Vector Machine has been applied. Patients are divided in two sets based on the volume biomarker. Split was </a:t>
            </a:r>
            <a:r>
              <a:rPr lang="en-US" u="sng" dirty="0"/>
              <a:t>performed</a:t>
            </a:r>
            <a:r>
              <a:rPr lang="en-US" dirty="0"/>
              <a:t> based on the average. [SVM??]</a:t>
            </a:r>
            <a:endParaRPr lang="en-US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17</a:t>
            </a:fld>
            <a:endParaRPr lang="it-IT"/>
          </a:p>
        </p:txBody>
      </p:sp>
      <p:sp>
        <p:nvSpPr>
          <p:cNvPr id="12" name="Titolo 2">
            <a:extLst>
              <a:ext uri="{FF2B5EF4-FFF2-40B4-BE49-F238E27FC236}">
                <a16:creationId xmlns:a16="http://schemas.microsoft.com/office/drawing/2014/main" id="{D244271E-1030-4B43-8DB4-9E472E208691}"/>
              </a:ext>
            </a:extLst>
          </p:cNvPr>
          <p:cNvSpPr txBox="1">
            <a:spLocks/>
          </p:cNvSpPr>
          <p:nvPr/>
        </p:nvSpPr>
        <p:spPr>
          <a:xfrm>
            <a:off x="850391" y="1324946"/>
            <a:ext cx="6007609" cy="6943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Clustering and </a:t>
            </a:r>
            <a:r>
              <a:rPr lang="it-IT" b="1" dirty="0" err="1"/>
              <a:t>classification</a:t>
            </a:r>
            <a:endParaRPr lang="en-US" b="1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C0B874C-0FD4-48D9-A4B2-226BAE39181E}"/>
              </a:ext>
            </a:extLst>
          </p:cNvPr>
          <p:cNvGrpSpPr/>
          <p:nvPr/>
        </p:nvGrpSpPr>
        <p:grpSpPr>
          <a:xfrm>
            <a:off x="112776" y="875420"/>
            <a:ext cx="899052" cy="899052"/>
            <a:chOff x="5793600" y="4634002"/>
            <a:chExt cx="899052" cy="899052"/>
          </a:xfrm>
        </p:grpSpPr>
        <p:pic>
          <p:nvPicPr>
            <p:cNvPr id="14" name="Elemento grafico 13" descr="Utenti con riempimento a tinta unita">
              <a:extLst>
                <a:ext uri="{FF2B5EF4-FFF2-40B4-BE49-F238E27FC236}">
                  <a16:creationId xmlns:a16="http://schemas.microsoft.com/office/drawing/2014/main" id="{D5E368F6-163D-4E79-BF40-720404575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93600" y="4634002"/>
              <a:ext cx="899052" cy="899052"/>
            </a:xfrm>
            <a:prstGeom prst="rect">
              <a:avLst/>
            </a:prstGeom>
          </p:spPr>
        </p:pic>
        <p:pic>
          <p:nvPicPr>
            <p:cNvPr id="16" name="Elemento grafico 15" descr="Utente con riempimento a tinta unita">
              <a:extLst>
                <a:ext uri="{FF2B5EF4-FFF2-40B4-BE49-F238E27FC236}">
                  <a16:creationId xmlns:a16="http://schemas.microsoft.com/office/drawing/2014/main" id="{E3296C2C-6729-4F9F-8A34-C20EEC0A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61196" y="4870085"/>
              <a:ext cx="560687" cy="560687"/>
            </a:xfrm>
            <a:prstGeom prst="rect">
              <a:avLst/>
            </a:prstGeom>
          </p:spPr>
        </p:pic>
      </p:grp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68942683-AE7B-4588-B25B-DBDA6F9E4137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5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18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394" y="2138804"/>
            <a:ext cx="10184406" cy="3105000"/>
          </a:xfrm>
          <a:prstGeom prst="rect">
            <a:avLst/>
          </a:prstGeom>
        </p:spPr>
      </p:pic>
      <p:sp>
        <p:nvSpPr>
          <p:cNvPr id="5" name="Segnaposto piè di pagina 9">
            <a:extLst>
              <a:ext uri="{FF2B5EF4-FFF2-40B4-BE49-F238E27FC236}">
                <a16:creationId xmlns:a16="http://schemas.microsoft.com/office/drawing/2014/main" id="{321E0FF0-8A60-42C8-ADA5-ADE0309842BD}"/>
              </a:ext>
            </a:extLst>
          </p:cNvPr>
          <p:cNvSpPr txBox="1">
            <a:spLocks/>
          </p:cNvSpPr>
          <p:nvPr/>
        </p:nvSpPr>
        <p:spPr>
          <a:xfrm>
            <a:off x="838201" y="1133288"/>
            <a:ext cx="15528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dirty="0">
                <a:latin typeface="+mj-lt"/>
              </a:rPr>
              <a:t>Clustering</a:t>
            </a:r>
            <a:endParaRPr lang="it-IT" sz="2400" b="1" dirty="0">
              <a:latin typeface="+mj-lt"/>
            </a:endParaRPr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30883109-44F1-40B5-88E3-680236183FD1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334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394" y="2242536"/>
            <a:ext cx="10184406" cy="2897535"/>
          </a:xfrm>
          <a:prstGeom prst="rect">
            <a:avLst/>
          </a:prstGeom>
        </p:spPr>
      </p:pic>
      <p:sp>
        <p:nvSpPr>
          <p:cNvPr id="8" name="Titolo 2">
            <a:extLst>
              <a:ext uri="{FF2B5EF4-FFF2-40B4-BE49-F238E27FC236}">
                <a16:creationId xmlns:a16="http://schemas.microsoft.com/office/drawing/2014/main" id="{043F0239-B9A6-40F1-9234-324E611BE3B4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  <p:sp>
        <p:nvSpPr>
          <p:cNvPr id="7" name="Segnaposto piè di pagina 9">
            <a:extLst>
              <a:ext uri="{FF2B5EF4-FFF2-40B4-BE49-F238E27FC236}">
                <a16:creationId xmlns:a16="http://schemas.microsoft.com/office/drawing/2014/main" id="{E8930A32-CC64-4F97-A219-3452F40BF0B2}"/>
              </a:ext>
            </a:extLst>
          </p:cNvPr>
          <p:cNvSpPr txBox="1">
            <a:spLocks/>
          </p:cNvSpPr>
          <p:nvPr/>
        </p:nvSpPr>
        <p:spPr>
          <a:xfrm>
            <a:off x="838201" y="1133288"/>
            <a:ext cx="15528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dirty="0" err="1">
                <a:latin typeface="+mj-lt"/>
              </a:rPr>
              <a:t>Classification</a:t>
            </a:r>
            <a:endParaRPr lang="it-IT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41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 descr="Polmoni con virus con riempimento a tinta unita">
            <a:extLst>
              <a:ext uri="{FF2B5EF4-FFF2-40B4-BE49-F238E27FC236}">
                <a16:creationId xmlns:a16="http://schemas.microsoft.com/office/drawing/2014/main" id="{12546D72-3010-4F7F-A396-002C8C912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8460" y="-6476"/>
            <a:ext cx="6663308" cy="6663308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2894" y="2663408"/>
            <a:ext cx="4450856" cy="2984917"/>
          </a:xfrm>
          <a:ln w="25400">
            <a:solidFill>
              <a:schemeClr val="bg1">
                <a:lumMod val="95000"/>
              </a:schemeClr>
            </a:solidFill>
          </a:ln>
        </p:spPr>
        <p:txBody>
          <a:bodyPr rtlCol="0">
            <a:normAutofit/>
          </a:bodyPr>
          <a:lstStyle/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 err="1"/>
              <a:t>Introduction</a:t>
            </a:r>
            <a:endParaRPr lang="it-IT" sz="2000" dirty="0"/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I</a:t>
            </a:r>
            <a:r>
              <a:rPr lang="it-IT" sz="2000" dirty="0">
                <a:solidFill>
                  <a:schemeClr val="bg1"/>
                </a:solidFill>
              </a:rPr>
              <a:t>mage </a:t>
            </a:r>
            <a:r>
              <a:rPr lang="it-IT" sz="2000" dirty="0" err="1"/>
              <a:t>V</a:t>
            </a:r>
            <a:r>
              <a:rPr lang="it-IT" sz="2000" dirty="0" err="1">
                <a:solidFill>
                  <a:schemeClr val="bg1"/>
                </a:solidFill>
              </a:rPr>
              <a:t>isualization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/>
              <a:t>T</a:t>
            </a:r>
            <a:r>
              <a:rPr lang="it-IT" sz="2000" dirty="0">
                <a:solidFill>
                  <a:schemeClr val="bg1"/>
                </a:solidFill>
              </a:rPr>
              <a:t>ool</a:t>
            </a:r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Image </a:t>
            </a:r>
            <a:r>
              <a:rPr lang="it-IT" sz="2000" dirty="0" err="1"/>
              <a:t>Segmentation</a:t>
            </a:r>
            <a:r>
              <a:rPr lang="it-IT" sz="2000" dirty="0"/>
              <a:t> Tool</a:t>
            </a:r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Clustering and </a:t>
            </a:r>
            <a:r>
              <a:rPr lang="it-IT" sz="2000" dirty="0" err="1"/>
              <a:t>Classification</a:t>
            </a:r>
            <a:endParaRPr lang="it-IT" sz="2000" dirty="0"/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Demo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/>
          <a:stretch/>
        </p:blipFill>
        <p:spPr>
          <a:xfrm>
            <a:off x="1234594" y="1635646"/>
            <a:ext cx="4454513" cy="3759810"/>
          </a:xfrm>
        </p:spPr>
      </p:pic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sz="1200" spc="400" dirty="0"/>
              <a:t>LUNG CANCER IMAGING TOOL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7194402" y="1427374"/>
            <a:ext cx="3067840" cy="89213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8918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AFD8BAA-624F-4CB0-ACB8-CA90C34F4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786" y="1433064"/>
            <a:ext cx="8514272" cy="47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22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/>
              <a:t>LUNG CANCER IMAGING TOOL</a:t>
            </a:r>
            <a:endParaRPr lang="it-IT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78" r="178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89" b="89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THANK YOU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Marco Peracchi- 800578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3306" b="13306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11898" b="11898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F0042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0850" y="2790824"/>
            <a:ext cx="6210300" cy="1013079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0156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lemento grafico 21" descr="Ricerca con riempimento a tinta unita">
            <a:extLst>
              <a:ext uri="{FF2B5EF4-FFF2-40B4-BE49-F238E27FC236}">
                <a16:creationId xmlns:a16="http://schemas.microsoft.com/office/drawing/2014/main" id="{F5A14955-81CD-4B39-A69F-7EA8D412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63" y="304915"/>
            <a:ext cx="7000875" cy="7000875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170220"/>
            <a:ext cx="4266960" cy="849080"/>
          </a:xfrm>
        </p:spPr>
        <p:txBody>
          <a:bodyPr rtlCol="0"/>
          <a:lstStyle/>
          <a:p>
            <a:pPr rtl="0"/>
            <a:r>
              <a:rPr lang="en-US" sz="5400" b="1" dirty="0"/>
              <a:t>Lung</a:t>
            </a:r>
            <a:r>
              <a:rPr lang="it-IT" sz="5400" b="1" dirty="0"/>
              <a:t> </a:t>
            </a:r>
            <a:r>
              <a:rPr lang="en-US" sz="5400" b="1" dirty="0"/>
              <a:t>cancer</a:t>
            </a:r>
            <a:endParaRPr lang="en-US" b="1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752726"/>
            <a:ext cx="5359908" cy="2581274"/>
          </a:xfrm>
          <a:ln w="25400" cap="rnd">
            <a:noFill/>
            <a:bevel/>
          </a:ln>
        </p:spPr>
        <p:txBody>
          <a:bodyPr rtlCol="0">
            <a:normAutofit/>
          </a:bodyPr>
          <a:lstStyle/>
          <a:p>
            <a:pPr rtl="0"/>
            <a:r>
              <a:rPr lang="it-IT" dirty="0"/>
              <a:t>Lung </a:t>
            </a:r>
            <a:r>
              <a:rPr lang="en-US" dirty="0"/>
              <a:t>cancer</a:t>
            </a:r>
            <a:r>
              <a:rPr lang="it-IT" dirty="0"/>
              <a:t> </a:t>
            </a:r>
            <a:r>
              <a:rPr lang="en-US" dirty="0"/>
              <a:t>is</a:t>
            </a:r>
            <a:r>
              <a:rPr lang="it-IT" dirty="0"/>
              <a:t> a </a:t>
            </a:r>
            <a:r>
              <a:rPr lang="en-US" dirty="0"/>
              <a:t>lung</a:t>
            </a:r>
            <a:r>
              <a:rPr lang="it-IT" dirty="0"/>
              <a:t> </a:t>
            </a:r>
            <a:r>
              <a:rPr lang="en-US" dirty="0"/>
              <a:t>tumor characterized by an uncontrolled cellular grown inside the primary organ of respiratory </a:t>
            </a:r>
            <a:r>
              <a:rPr lang="it-IT" dirty="0"/>
              <a:t>system. </a:t>
            </a:r>
            <a:r>
              <a:rPr lang="en-US" dirty="0"/>
              <a:t>Lung cancer is by far the leading cause of cancer death among both men and women, making about 25% of all death due to cancer.</a:t>
            </a:r>
            <a:endParaRPr lang="it-IT" dirty="0"/>
          </a:p>
          <a:p>
            <a:pPr rtl="0"/>
            <a:endParaRPr lang="it-IT" sz="2400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741" b="1741"/>
          <a:stretch/>
        </p:blipFill>
        <p:spPr>
          <a:xfrm>
            <a:off x="7451965" y="1665520"/>
            <a:ext cx="4266960" cy="4266968"/>
          </a:xfrm>
          <a:effectLst/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</a:t>
            </a:fld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AD6D2473-D347-4EBA-9686-169B1511167B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Elemento grafico 23" descr="Polmoni con riempimento a tinta unita">
            <a:extLst>
              <a:ext uri="{FF2B5EF4-FFF2-40B4-BE49-F238E27FC236}">
                <a16:creationId xmlns:a16="http://schemas.microsoft.com/office/drawing/2014/main" id="{9AB8E224-B727-404E-B355-72D01BDA2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501" y="934423"/>
            <a:ext cx="731097" cy="7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 descr="Database con riempimento a tinta unita">
            <a:extLst>
              <a:ext uri="{FF2B5EF4-FFF2-40B4-BE49-F238E27FC236}">
                <a16:creationId xmlns:a16="http://schemas.microsoft.com/office/drawing/2014/main" id="{E7D770AB-D3BF-4D12-8D31-097172B0A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28946" y="621792"/>
            <a:ext cx="6615446" cy="6615446"/>
          </a:xfrm>
          <a:prstGeom prst="rect">
            <a:avLst/>
          </a:prstGeo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877973"/>
            <a:ext cx="6190488" cy="2779877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Downloaded from </a:t>
            </a:r>
            <a:r>
              <a:rPr lang="en-US" b="1" dirty="0"/>
              <a:t>Cancer Archive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Almost </a:t>
            </a:r>
            <a:r>
              <a:rPr lang="en-US" b="1" dirty="0"/>
              <a:t>8 Gb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Data of </a:t>
            </a:r>
            <a:r>
              <a:rPr lang="en-US" b="1" dirty="0"/>
              <a:t>23 patients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b="1" dirty="0"/>
              <a:t>CT</a:t>
            </a:r>
            <a:r>
              <a:rPr lang="en-US" dirty="0"/>
              <a:t> images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Keep only patients with </a:t>
            </a:r>
            <a:r>
              <a:rPr lang="en-US" b="1" dirty="0"/>
              <a:t>5 mm CT resolution </a:t>
            </a:r>
            <a:r>
              <a:rPr lang="en-US" dirty="0"/>
              <a:t>[CONTROLLARE]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23357913-AA37-42DB-BD02-4E46E8DB95E3}"/>
              </a:ext>
            </a:extLst>
          </p:cNvPr>
          <p:cNvSpPr txBox="1">
            <a:spLocks/>
          </p:cNvSpPr>
          <p:nvPr/>
        </p:nvSpPr>
        <p:spPr>
          <a:xfrm>
            <a:off x="850392" y="1170220"/>
            <a:ext cx="426696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Dataset</a:t>
            </a:r>
            <a:endParaRPr lang="en-US" b="1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642ECBC-3B59-4712-9E05-AA989CB33437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 descr="Database con riempimento a tinta unita">
            <a:extLst>
              <a:ext uri="{FF2B5EF4-FFF2-40B4-BE49-F238E27FC236}">
                <a16:creationId xmlns:a16="http://schemas.microsoft.com/office/drawing/2014/main" id="{68553EEE-CF34-4FE4-8851-971187F40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75" y="8715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7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 descr="Strumenti con riempimento a tinta unita">
            <a:extLst>
              <a:ext uri="{FF2B5EF4-FFF2-40B4-BE49-F238E27FC236}">
                <a16:creationId xmlns:a16="http://schemas.microsoft.com/office/drawing/2014/main" id="{B6C4B3E4-7147-47CC-B04D-8992722D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844" y="346930"/>
            <a:ext cx="5944300" cy="594430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6193152" y="293914"/>
            <a:ext cx="4230523" cy="6270171"/>
          </a:xfrm>
          <a:prstGeom prst="rect">
            <a:avLst/>
          </a:prstGeom>
          <a:solidFill>
            <a:srgbClr val="A20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57DDC37-62E3-467B-BDF7-7562516DD4EC}"/>
              </a:ext>
            </a:extLst>
          </p:cNvPr>
          <p:cNvSpPr/>
          <p:nvPr/>
        </p:nvSpPr>
        <p:spPr>
          <a:xfrm>
            <a:off x="6724650" y="1085850"/>
            <a:ext cx="3209922" cy="41321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6</a:t>
            </a:fld>
            <a:endParaRPr lang="it-IT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515426" y="1341684"/>
            <a:ext cx="4698517" cy="516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lung cancer imaging tool is oriented toward a visualization approach: CT images are showed to better visualize the abnormal tumoral mass, and all desired slices can be seen. Moreover, tool asks user if he/she wants to perform manual segmentation image by image. </a:t>
            </a:r>
          </a:p>
          <a:p>
            <a:r>
              <a:rPr lang="en-US" dirty="0"/>
              <a:t>Finally, through the previous performed operation, different biomarkers are computed, including the volume. An unsupervised algorithm classifies patients in different groups.</a:t>
            </a:r>
          </a:p>
        </p:txBody>
      </p:sp>
      <p:sp>
        <p:nvSpPr>
          <p:cNvPr id="18" name="Titolo 2">
            <a:extLst>
              <a:ext uri="{FF2B5EF4-FFF2-40B4-BE49-F238E27FC236}">
                <a16:creationId xmlns:a16="http://schemas.microsoft.com/office/drawing/2014/main" id="{6EA0BA64-BB93-4DF7-B169-4B4C17EDDFAF}"/>
              </a:ext>
            </a:extLst>
          </p:cNvPr>
          <p:cNvSpPr txBox="1">
            <a:spLocks/>
          </p:cNvSpPr>
          <p:nvPr/>
        </p:nvSpPr>
        <p:spPr>
          <a:xfrm>
            <a:off x="6193154" y="293914"/>
            <a:ext cx="4230522" cy="6270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b="1" dirty="0" err="1">
                <a:solidFill>
                  <a:schemeClr val="bg1">
                    <a:lumMod val="95000"/>
                  </a:schemeClr>
                </a:solidFill>
              </a:rPr>
              <a:t>Patient</a:t>
            </a:r>
            <a:r>
              <a:rPr lang="it-IT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bg1">
                    <a:lumMod val="95000"/>
                  </a:schemeClr>
                </a:solidFill>
              </a:rPr>
              <a:t>CTs</a:t>
            </a:r>
            <a:r>
              <a:rPr lang="it-IT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bg1">
                    <a:lumMod val="95000"/>
                  </a:schemeClr>
                </a:solidFill>
              </a:rPr>
              <a:t>visualization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10 images overview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All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images overview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Specific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CT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visualization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1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800" b="1" dirty="0" err="1">
                <a:solidFill>
                  <a:schemeClr val="bg1">
                    <a:lumMod val="95000"/>
                  </a:schemeClr>
                </a:solidFill>
              </a:rPr>
              <a:t>Segmentation</a:t>
            </a:r>
            <a:r>
              <a:rPr lang="it-IT" sz="1800" b="1" dirty="0">
                <a:solidFill>
                  <a:schemeClr val="bg1">
                    <a:lumMod val="95000"/>
                  </a:schemeClr>
                </a:solidFill>
              </a:rPr>
              <a:t> Tool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1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Manual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Segmentation</a:t>
            </a:r>
            <a:endParaRPr lang="it-IT" sz="1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Ouputs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volume and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other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relavant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features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1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800" b="1" dirty="0">
                <a:solidFill>
                  <a:schemeClr val="bg1">
                    <a:lumMod val="95000"/>
                  </a:schemeClr>
                </a:solidFill>
              </a:rPr>
              <a:t>  Clustering and </a:t>
            </a:r>
            <a:r>
              <a:rPr lang="it-IT" sz="1800" b="1" dirty="0" err="1">
                <a:solidFill>
                  <a:schemeClr val="bg1">
                    <a:lumMod val="95000"/>
                  </a:schemeClr>
                </a:solidFill>
              </a:rPr>
              <a:t>classification</a:t>
            </a:r>
            <a:endParaRPr lang="it-IT" sz="1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it-IT" sz="1800" dirty="0"/>
          </a:p>
          <a:p>
            <a:pPr algn="ctr"/>
            <a:endParaRPr lang="it-IT" sz="1800" dirty="0"/>
          </a:p>
          <a:p>
            <a:pPr algn="ctr"/>
            <a:r>
              <a:rPr lang="it-IT" sz="1400" dirty="0"/>
              <a:t> </a:t>
            </a:r>
          </a:p>
        </p:txBody>
      </p:sp>
      <p:sp>
        <p:nvSpPr>
          <p:cNvPr id="14" name="Titolo 2">
            <a:extLst>
              <a:ext uri="{FF2B5EF4-FFF2-40B4-BE49-F238E27FC236}">
                <a16:creationId xmlns:a16="http://schemas.microsoft.com/office/drawing/2014/main" id="{288B2A0A-D118-4CEE-91A9-AB9848001028}"/>
              </a:ext>
            </a:extLst>
          </p:cNvPr>
          <p:cNvSpPr txBox="1">
            <a:spLocks/>
          </p:cNvSpPr>
          <p:nvPr/>
        </p:nvSpPr>
        <p:spPr>
          <a:xfrm>
            <a:off x="478917" y="571500"/>
            <a:ext cx="4266960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The tool: </a:t>
            </a:r>
            <a:r>
              <a:rPr lang="it-IT" b="1" dirty="0" err="1"/>
              <a:t>overview</a:t>
            </a:r>
            <a:endParaRPr lang="en-US" b="1" dirty="0"/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C6A89B8A-38AF-4814-8D0B-C13CD84B35AC}"/>
              </a:ext>
            </a:extLst>
          </p:cNvPr>
          <p:cNvSpPr/>
          <p:nvPr/>
        </p:nvSpPr>
        <p:spPr>
          <a:xfrm>
            <a:off x="8096263" y="1499062"/>
            <a:ext cx="466696" cy="339263"/>
          </a:xfrm>
          <a:prstGeom prst="downArrow">
            <a:avLst>
              <a:gd name="adj1" fmla="val 54081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4DB3963-8550-4F2C-91B2-E17308068D82}"/>
              </a:ext>
            </a:extLst>
          </p:cNvPr>
          <p:cNvSpPr/>
          <p:nvPr/>
        </p:nvSpPr>
        <p:spPr>
          <a:xfrm>
            <a:off x="6772278" y="1838324"/>
            <a:ext cx="3209922" cy="1057275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2B2CB7D-76AE-45A0-AFF9-61857E4A763C}"/>
              </a:ext>
            </a:extLst>
          </p:cNvPr>
          <p:cNvSpPr/>
          <p:nvPr/>
        </p:nvSpPr>
        <p:spPr>
          <a:xfrm>
            <a:off x="6772278" y="3213907"/>
            <a:ext cx="3209922" cy="41321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39F669F-24B0-47EA-9DDF-9A2145FA8BF5}"/>
              </a:ext>
            </a:extLst>
          </p:cNvPr>
          <p:cNvSpPr/>
          <p:nvPr/>
        </p:nvSpPr>
        <p:spPr>
          <a:xfrm>
            <a:off x="6391279" y="3926377"/>
            <a:ext cx="3790944" cy="76477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B31AB0C-3100-46E8-9115-A92B1730AB59}"/>
              </a:ext>
            </a:extLst>
          </p:cNvPr>
          <p:cNvSpPr/>
          <p:nvPr/>
        </p:nvSpPr>
        <p:spPr>
          <a:xfrm>
            <a:off x="6772278" y="4957156"/>
            <a:ext cx="3209922" cy="41321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C02E49E7-D02A-45FA-9B1A-8DAE7050E171}"/>
              </a:ext>
            </a:extLst>
          </p:cNvPr>
          <p:cNvSpPr/>
          <p:nvPr/>
        </p:nvSpPr>
        <p:spPr>
          <a:xfrm>
            <a:off x="8075065" y="2911272"/>
            <a:ext cx="466696" cy="323589"/>
          </a:xfrm>
          <a:prstGeom prst="downArrow">
            <a:avLst>
              <a:gd name="adj1" fmla="val 45918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in giù 20">
            <a:extLst>
              <a:ext uri="{FF2B5EF4-FFF2-40B4-BE49-F238E27FC236}">
                <a16:creationId xmlns:a16="http://schemas.microsoft.com/office/drawing/2014/main" id="{BA50E498-8561-48E7-81EC-B0ADA14A089E}"/>
              </a:ext>
            </a:extLst>
          </p:cNvPr>
          <p:cNvSpPr/>
          <p:nvPr/>
        </p:nvSpPr>
        <p:spPr>
          <a:xfrm>
            <a:off x="8075065" y="3620074"/>
            <a:ext cx="466696" cy="323589"/>
          </a:xfrm>
          <a:prstGeom prst="downArrow">
            <a:avLst>
              <a:gd name="adj1" fmla="val 31631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28B0C2FF-2EDD-464C-B4C4-6AACCA3DE9A9}"/>
              </a:ext>
            </a:extLst>
          </p:cNvPr>
          <p:cNvSpPr/>
          <p:nvPr/>
        </p:nvSpPr>
        <p:spPr>
          <a:xfrm>
            <a:off x="8075065" y="4691150"/>
            <a:ext cx="466696" cy="283292"/>
          </a:xfrm>
          <a:prstGeom prst="downArrow">
            <a:avLst>
              <a:gd name="adj1" fmla="val 25508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Chiave inglese con riempimento a tinta unita">
            <a:extLst>
              <a:ext uri="{FF2B5EF4-FFF2-40B4-BE49-F238E27FC236}">
                <a16:creationId xmlns:a16="http://schemas.microsoft.com/office/drawing/2014/main" id="{63C739FF-FFA0-47A3-82E7-340FD1959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63" y="380999"/>
            <a:ext cx="704851" cy="7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5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893"/>
            <a:ext cx="9144000" cy="2340864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 descr="Immagine con riempimento a tinta unita">
            <a:extLst>
              <a:ext uri="{FF2B5EF4-FFF2-40B4-BE49-F238E27FC236}">
                <a16:creationId xmlns:a16="http://schemas.microsoft.com/office/drawing/2014/main" id="{D3357DDB-C7DB-4185-8F52-5641E5F97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49" y="73674"/>
            <a:ext cx="6894943" cy="6894943"/>
          </a:xfrm>
          <a:prstGeom prst="rect">
            <a:avLst/>
          </a:prstGeo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2358895"/>
          </a:xfrm>
        </p:spPr>
        <p:txBody>
          <a:bodyPr rtlCol="0"/>
          <a:lstStyle/>
          <a:p>
            <a:pPr rtl="0"/>
            <a:r>
              <a:rPr lang="en-US" dirty="0"/>
              <a:t>Different visualizations are showed: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 composition o</a:t>
            </a:r>
            <a:r>
              <a:rPr lang="en-US" dirty="0"/>
              <a:t>f 9 images, showing a few slices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Al</a:t>
            </a:r>
            <a:r>
              <a:rPr lang="en-US" dirty="0"/>
              <a:t>l the slices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 single slice selected by user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741" b="1741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8</a:t>
            </a:fld>
            <a:endParaRPr lang="it-IT"/>
          </a:p>
        </p:txBody>
      </p:sp>
      <p:sp>
        <p:nvSpPr>
          <p:cNvPr id="7" name="Titolo 2">
            <a:extLst>
              <a:ext uri="{FF2B5EF4-FFF2-40B4-BE49-F238E27FC236}">
                <a16:creationId xmlns:a16="http://schemas.microsoft.com/office/drawing/2014/main" id="{49135217-B54E-4CDE-910B-58991C66EE58}"/>
              </a:ext>
            </a:extLst>
          </p:cNvPr>
          <p:cNvSpPr txBox="1">
            <a:spLocks/>
          </p:cNvSpPr>
          <p:nvPr/>
        </p:nvSpPr>
        <p:spPr>
          <a:xfrm>
            <a:off x="850391" y="1170220"/>
            <a:ext cx="4778883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CT </a:t>
            </a:r>
            <a:r>
              <a:rPr lang="en-US" b="1" dirty="0"/>
              <a:t>Visualizations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9574DA1-7DAC-4867-9083-07E1FF3F2B6D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Elemento grafico 15" descr="Battito cardiaco con riempimento a tinta unita">
            <a:extLst>
              <a:ext uri="{FF2B5EF4-FFF2-40B4-BE49-F238E27FC236}">
                <a16:creationId xmlns:a16="http://schemas.microsoft.com/office/drawing/2014/main" id="{38D40DFF-FDFC-41D5-9F1E-8C7DDF68F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8855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1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8" t="1654" r="5634" b="1774"/>
          <a:stretch/>
        </p:blipFill>
        <p:spPr>
          <a:xfrm>
            <a:off x="838200" y="1315851"/>
            <a:ext cx="9854785" cy="540562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Titolo 2">
            <a:extLst>
              <a:ext uri="{FF2B5EF4-FFF2-40B4-BE49-F238E27FC236}">
                <a16:creationId xmlns:a16="http://schemas.microsoft.com/office/drawing/2014/main" id="{F9B18B7C-A512-42E2-B3DF-4AF0AD318970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635045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725</TotalTime>
  <Words>564</Words>
  <Application>Microsoft Office PowerPoint</Application>
  <PresentationFormat>Widescreen</PresentationFormat>
  <Paragraphs>158</Paragraphs>
  <Slides>22</Slides>
  <Notes>22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Calibri</vt:lpstr>
      <vt:lpstr>Univers</vt:lpstr>
      <vt:lpstr>Wingdings</vt:lpstr>
      <vt:lpstr>GradientUnivers</vt:lpstr>
      <vt:lpstr>LUNG CANCER IMAGING TOOL</vt:lpstr>
      <vt:lpstr>Presentazione standard di PowerPoint</vt:lpstr>
      <vt:lpstr>INTRODUCTION</vt:lpstr>
      <vt:lpstr>Lung cancer</vt:lpstr>
      <vt:lpstr>Presentazione standard di PowerPoint</vt:lpstr>
      <vt:lpstr>Presentazione standard di PowerPoint</vt:lpstr>
      <vt:lpstr>Image visualization tool</vt:lpstr>
      <vt:lpstr>Presentazione standard di PowerPoint</vt:lpstr>
      <vt:lpstr>Presentazione standard di PowerPoint</vt:lpstr>
      <vt:lpstr>Presentazione standard di PowerPoint</vt:lpstr>
      <vt:lpstr>Image SEGMENTATION tool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CLUSTERING AND CLASSIFICATION</vt:lpstr>
      <vt:lpstr>Presentazione standard di PowerPoint</vt:lpstr>
      <vt:lpstr>Presentazione standard di PowerPoint</vt:lpstr>
      <vt:lpstr>Presentazione standard di PowerPoint</vt:lpstr>
      <vt:lpstr>DEMO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m.peracchi1@campus.unimib.it</cp:lastModifiedBy>
  <cp:revision>68</cp:revision>
  <dcterms:created xsi:type="dcterms:W3CDTF">2020-12-27T13:00:14Z</dcterms:created>
  <dcterms:modified xsi:type="dcterms:W3CDTF">2021-04-12T20:11:26Z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